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44" r:id="rId1"/>
  </p:sldMasterIdLst>
  <p:notesMasterIdLst>
    <p:notesMasterId r:id="rId19"/>
  </p:notesMasterIdLst>
  <p:sldIdLst>
    <p:sldId id="1507" r:id="rId2"/>
    <p:sldId id="1508" r:id="rId3"/>
    <p:sldId id="1439" r:id="rId4"/>
    <p:sldId id="1499" r:id="rId5"/>
    <p:sldId id="1502" r:id="rId6"/>
    <p:sldId id="1495" r:id="rId7"/>
    <p:sldId id="1496" r:id="rId8"/>
    <p:sldId id="1500" r:id="rId9"/>
    <p:sldId id="1505" r:id="rId10"/>
    <p:sldId id="1482" r:id="rId11"/>
    <p:sldId id="1501" r:id="rId12"/>
    <p:sldId id="1503" r:id="rId13"/>
    <p:sldId id="1506" r:id="rId14"/>
    <p:sldId id="1504" r:id="rId15"/>
    <p:sldId id="1485" r:id="rId16"/>
    <p:sldId id="1435" r:id="rId17"/>
    <p:sldId id="143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0000"/>
    <a:srgbClr val="000000"/>
    <a:srgbClr val="020202"/>
    <a:srgbClr val="004620"/>
    <a:srgbClr val="460000"/>
    <a:srgbClr val="240F33"/>
    <a:srgbClr val="000408"/>
    <a:srgbClr val="040200"/>
    <a:srgbClr val="0C0B00"/>
    <a:srgbClr val="080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18" autoAdjust="0"/>
    <p:restoredTop sz="89008" autoAdjust="0"/>
  </p:normalViewPr>
  <p:slideViewPr>
    <p:cSldViewPr snapToGrid="0">
      <p:cViewPr varScale="1">
        <p:scale>
          <a:sx n="67" d="100"/>
          <a:sy n="67" d="100"/>
        </p:scale>
        <p:origin x="90" y="426"/>
      </p:cViewPr>
      <p:guideLst/>
    </p:cSldViewPr>
  </p:slideViewPr>
  <p:outlineViewPr>
    <p:cViewPr>
      <p:scale>
        <a:sx n="33" d="100"/>
        <a:sy n="33" d="100"/>
      </p:scale>
      <p:origin x="0" y="-769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BDD806-3644-47FD-8493-81C1DD031CAB}" type="datetimeFigureOut">
              <a:rPr lang="en-US" smtClean="0"/>
              <a:t>6/16/2020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71D24B-FC86-47AA-B772-7DE07F4E7521}" type="slidenum">
              <a:rPr lang="en-US" smtClean="0"/>
              <a:t>‹#›</a:t>
            </a:fld>
            <a:endParaRPr lang="en-US"/>
          </a:p>
        </p:txBody>
      </p:sp>
    </p:spTree>
    <p:extLst>
      <p:ext uri="{BB962C8B-B14F-4D97-AF65-F5344CB8AC3E}">
        <p14:creationId xmlns:p14="http://schemas.microsoft.com/office/powerpoint/2010/main" val="4083739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a:p>
        </p:txBody>
      </p:sp>
    </p:spTree>
    <p:extLst>
      <p:ext uri="{BB962C8B-B14F-4D97-AF65-F5344CB8AC3E}">
        <p14:creationId xmlns:p14="http://schemas.microsoft.com/office/powerpoint/2010/main" val="17200840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10</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a:p>
        </p:txBody>
      </p:sp>
    </p:spTree>
    <p:extLst>
      <p:ext uri="{BB962C8B-B14F-4D97-AF65-F5344CB8AC3E}">
        <p14:creationId xmlns:p14="http://schemas.microsoft.com/office/powerpoint/2010/main" val="28711775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11</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a:p>
        </p:txBody>
      </p:sp>
    </p:spTree>
    <p:extLst>
      <p:ext uri="{BB962C8B-B14F-4D97-AF65-F5344CB8AC3E}">
        <p14:creationId xmlns:p14="http://schemas.microsoft.com/office/powerpoint/2010/main" val="25867106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12</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a:p>
        </p:txBody>
      </p:sp>
    </p:spTree>
    <p:extLst>
      <p:ext uri="{BB962C8B-B14F-4D97-AF65-F5344CB8AC3E}">
        <p14:creationId xmlns:p14="http://schemas.microsoft.com/office/powerpoint/2010/main" val="31282550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13</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a:p>
        </p:txBody>
      </p:sp>
    </p:spTree>
    <p:extLst>
      <p:ext uri="{BB962C8B-B14F-4D97-AF65-F5344CB8AC3E}">
        <p14:creationId xmlns:p14="http://schemas.microsoft.com/office/powerpoint/2010/main" val="36229058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14</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dirty="0" smtClean="0"/>
          </a:p>
          <a:p>
            <a:r>
              <a:rPr lang="en-US" kern="1200" dirty="0" smtClean="0"/>
              <a:t>Rich man among you</a:t>
            </a:r>
          </a:p>
          <a:p>
            <a:r>
              <a:rPr lang="en-US" kern="1200" dirty="0" smtClean="0"/>
              <a:t>Let no one despise your youth…… rebuke</a:t>
            </a:r>
            <a:r>
              <a:rPr lang="en-US" kern="1200" baseline="0" dirty="0" smtClean="0"/>
              <a:t> older men as father</a:t>
            </a:r>
            <a:endParaRPr lang="en-US" kern="1200" dirty="0"/>
          </a:p>
        </p:txBody>
      </p:sp>
    </p:spTree>
    <p:extLst>
      <p:ext uri="{BB962C8B-B14F-4D97-AF65-F5344CB8AC3E}">
        <p14:creationId xmlns:p14="http://schemas.microsoft.com/office/powerpoint/2010/main" val="8818265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15</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Therefore, accept one another, Just as Christ also accepted us to the glory of God. Romans 15:7 </a:t>
            </a:r>
          </a:p>
          <a:p>
            <a:endParaRPr lang="en-US" kern="1200" dirty="0"/>
          </a:p>
        </p:txBody>
      </p:sp>
    </p:spTree>
    <p:extLst>
      <p:ext uri="{BB962C8B-B14F-4D97-AF65-F5344CB8AC3E}">
        <p14:creationId xmlns:p14="http://schemas.microsoft.com/office/powerpoint/2010/main" val="44184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2</a:t>
            </a:fld>
            <a:endParaRPr lang="en-US">
              <a:solidFill>
                <a:srgbClr val="000000"/>
              </a:solidFill>
            </a:endParaRPr>
          </a:p>
        </p:txBody>
      </p:sp>
    </p:spTree>
    <p:extLst>
      <p:ext uri="{BB962C8B-B14F-4D97-AF65-F5344CB8AC3E}">
        <p14:creationId xmlns:p14="http://schemas.microsoft.com/office/powerpoint/2010/main" val="3206879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1Pe 4:7 ¶ But the end of all things is at hand; therefore be serious and watchful in your prayers. 8 And above all things have fervent love for one another, for "love will cover a multitude of sins." 9 Be hospitable to one another without grumbling. 10 As each one has received a gift, minister it to one another, as good stewards of the manifold grace of God.</a:t>
            </a:r>
          </a:p>
        </p:txBody>
      </p:sp>
      <p:sp>
        <p:nvSpPr>
          <p:cNvPr id="4" name="Slide Number Placeholder 3"/>
          <p:cNvSpPr>
            <a:spLocks noGrp="1"/>
          </p:cNvSpPr>
          <p:nvPr>
            <p:ph type="sldNum" sz="quarter" idx="10"/>
          </p:nvPr>
        </p:nvSpPr>
        <p:spPr/>
        <p:txBody>
          <a:bodyPr/>
          <a:lstStyle/>
          <a:p>
            <a:fld id="{DB9B43FE-3AC0-40D7-A786-088B6D11CEBB}" type="slidenum">
              <a:rPr lang="en-US" smtClean="0"/>
              <a:pPr/>
              <a:t>3</a:t>
            </a:fld>
            <a:endParaRPr lang="en-US"/>
          </a:p>
        </p:txBody>
      </p:sp>
    </p:spTree>
    <p:extLst>
      <p:ext uri="{BB962C8B-B14F-4D97-AF65-F5344CB8AC3E}">
        <p14:creationId xmlns:p14="http://schemas.microsoft.com/office/powerpoint/2010/main" val="1644706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4</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Ge </a:t>
            </a:r>
            <a:r>
              <a:rPr lang="en-US" kern="1200" dirty="0" smtClean="0"/>
              <a:t>25:28 And Isaac loved Esau because he ate of his game, but Rebekah loved Jacob</a:t>
            </a:r>
          </a:p>
          <a:p>
            <a:endParaRPr lang="en-US" kern="1200" baseline="0" dirty="0" smtClean="0"/>
          </a:p>
          <a:p>
            <a:r>
              <a:rPr lang="en-US" kern="1200" dirty="0" smtClean="0"/>
              <a:t>Jas 2:1 ¶ My brethren, do not hold the faith of our Lord Jesus Christ, the Lord of glory, with partiality. 2 For if there should come into your assembly a man with gold rings, in fine apparel, and there should also come in a poor man in filthy clothes, 3 and you pay attention to the one wearing the fine clothes and say to him, "You sit here in a good place," and say to the poor man, "You stand there," or, "Sit here at my footstool,“  4 have you not shown partiality among yourselves, and become judges with evil thoughts</a:t>
            </a:r>
            <a:r>
              <a:rPr lang="en-US" kern="1200" dirty="0" smtClean="0"/>
              <a:t>?</a:t>
            </a:r>
          </a:p>
          <a:p>
            <a:endParaRPr lang="en-US" kern="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kern="1200" dirty="0" smtClean="0"/>
              <a:t>Ge 29:10 When Jacob saw Rachel the daughter of Laban his mother's brother, and the sheep of Laban his mother's brother, Jacob went up and rolled the stone from the mouth of the well and watered the flock of Laban his mother's brother. 11 Then Jacob kissed Rachel, and lifted his voice and wept.</a:t>
            </a:r>
          </a:p>
          <a:p>
            <a:endParaRPr lang="en-US" kern="1200" dirty="0"/>
          </a:p>
        </p:txBody>
      </p:sp>
    </p:spTree>
    <p:extLst>
      <p:ext uri="{BB962C8B-B14F-4D97-AF65-F5344CB8AC3E}">
        <p14:creationId xmlns:p14="http://schemas.microsoft.com/office/powerpoint/2010/main" val="31786471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5</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Ge </a:t>
            </a:r>
            <a:r>
              <a:rPr lang="en-US" kern="1200" dirty="0" smtClean="0"/>
              <a:t>25:28 And Isaac loved Esau because he ate of his game, but Rebekah loved Jacob</a:t>
            </a:r>
          </a:p>
          <a:p>
            <a:endParaRPr lang="en-US" kern="1200" baseline="0" dirty="0" smtClean="0"/>
          </a:p>
          <a:p>
            <a:r>
              <a:rPr lang="en-US" kern="1200" dirty="0" smtClean="0"/>
              <a:t>Jas 2:1 ¶ My brethren, do not hold the faith of our Lord Jesus Christ, the Lord of glory, with partiality. 2 For if there should come into your assembly a man with gold rings, in fine apparel, and there should also come in a poor man in filthy clothes, 3 and you pay attention to the one wearing the fine clothes and say to him, "You sit here in a good place," and say to the poor man, "You stand there," or, "Sit here at my footstool,“  4 have you not shown partiality among yourselves, and become judges with evil thoughts</a:t>
            </a:r>
            <a:r>
              <a:rPr lang="en-US" kern="1200" dirty="0" smtClean="0"/>
              <a:t>?</a:t>
            </a:r>
          </a:p>
          <a:p>
            <a:endParaRPr lang="en-US" kern="1200" dirty="0" smtClean="0"/>
          </a:p>
          <a:p>
            <a:r>
              <a:rPr lang="en-US" kern="1200" dirty="0" smtClean="0"/>
              <a:t>Ge 29:10 When Jacob saw Rachel the daughter of Laban his mother's brother, and the sheep of Laban his mother's brother, Jacob went up and rolled the stone from the mouth of the well and watered the flock of Laban his mother's brother. 11 Then Jacob kissed Rachel, and lifted his voice and wept.</a:t>
            </a:r>
            <a:endParaRPr lang="en-US" kern="1200" dirty="0"/>
          </a:p>
        </p:txBody>
      </p:sp>
    </p:spTree>
    <p:extLst>
      <p:ext uri="{BB962C8B-B14F-4D97-AF65-F5344CB8AC3E}">
        <p14:creationId xmlns:p14="http://schemas.microsoft.com/office/powerpoint/2010/main" val="1609402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6</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kern="1200" dirty="0" smtClean="0"/>
              <a:t>Have you ever been discriminated</a:t>
            </a:r>
            <a:r>
              <a:rPr lang="en-US" kern="1200" baseline="0" dirty="0" smtClean="0"/>
              <a:t> against for being a Christian? The concept of discrimination is really unique, as often it is a subtle, unintentional or perhaps non-existent. </a:t>
            </a:r>
          </a:p>
          <a:p>
            <a:endParaRPr lang="en-US" kern="1200" dirty="0"/>
          </a:p>
        </p:txBody>
      </p:sp>
    </p:spTree>
    <p:extLst>
      <p:ext uri="{BB962C8B-B14F-4D97-AF65-F5344CB8AC3E}">
        <p14:creationId xmlns:p14="http://schemas.microsoft.com/office/powerpoint/2010/main" val="2043970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7</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dirty="0"/>
          </a:p>
        </p:txBody>
      </p:sp>
    </p:spTree>
    <p:extLst>
      <p:ext uri="{BB962C8B-B14F-4D97-AF65-F5344CB8AC3E}">
        <p14:creationId xmlns:p14="http://schemas.microsoft.com/office/powerpoint/2010/main" val="40443574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8</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a:p>
        </p:txBody>
      </p:sp>
    </p:spTree>
    <p:extLst>
      <p:ext uri="{BB962C8B-B14F-4D97-AF65-F5344CB8AC3E}">
        <p14:creationId xmlns:p14="http://schemas.microsoft.com/office/powerpoint/2010/main" val="17116691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9</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dirty="0" smtClean="0"/>
          </a:p>
          <a:p>
            <a:r>
              <a:rPr lang="en-US" kern="1200" dirty="0" smtClean="0"/>
              <a:t>Rich man among you</a:t>
            </a:r>
          </a:p>
          <a:p>
            <a:r>
              <a:rPr lang="en-US" kern="1200" dirty="0" smtClean="0"/>
              <a:t>Let no one despise your youth…… rebuke</a:t>
            </a:r>
            <a:r>
              <a:rPr lang="en-US" kern="1200" baseline="0" dirty="0" smtClean="0"/>
              <a:t> older men as father</a:t>
            </a:r>
            <a:endParaRPr lang="en-US" kern="1200" dirty="0"/>
          </a:p>
        </p:txBody>
      </p:sp>
    </p:spTree>
    <p:extLst>
      <p:ext uri="{BB962C8B-B14F-4D97-AF65-F5344CB8AC3E}">
        <p14:creationId xmlns:p14="http://schemas.microsoft.com/office/powerpoint/2010/main" val="3367841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BE857BA-C9F0-4E0A-A4C7-D125AC007814}" type="datetimeFigureOut">
              <a:rPr lang="en-US" smtClean="0"/>
              <a:t>6/16/2020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780896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6/16/2020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9648059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6/16/2020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59135505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6/16/2020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5486981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6/16/2020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08566156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BE857BA-C9F0-4E0A-A4C7-D125AC007814}" type="datetimeFigureOut">
              <a:rPr lang="en-US" smtClean="0"/>
              <a:t>6/16/2020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72455774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BE857BA-C9F0-4E0A-A4C7-D125AC007814}" type="datetimeFigureOut">
              <a:rPr lang="en-US" smtClean="0"/>
              <a:t>6/16/2020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6995108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6/16/2020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673884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6/16/2020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4294893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6/16/2020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616100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6/16/2020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521959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E857BA-C9F0-4E0A-A4C7-D125AC007814}" type="datetimeFigureOut">
              <a:rPr lang="en-US" smtClean="0"/>
              <a:t>6/16/2020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58011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E857BA-C9F0-4E0A-A4C7-D125AC007814}" type="datetimeFigureOut">
              <a:rPr lang="en-US" smtClean="0"/>
              <a:t>6/16/2020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969613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E857BA-C9F0-4E0A-A4C7-D125AC007814}" type="datetimeFigureOut">
              <a:rPr lang="en-US" smtClean="0"/>
              <a:t>6/16/2020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23923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E857BA-C9F0-4E0A-A4C7-D125AC007814}" type="datetimeFigureOut">
              <a:rPr lang="en-US" smtClean="0"/>
              <a:t>6/16/2020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282131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6/16/2020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067126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6/16/2020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133470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DBE857BA-C9F0-4E0A-A4C7-D125AC007814}" type="datetimeFigureOut">
              <a:rPr lang="en-US" smtClean="0"/>
              <a:t>6/16/2020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BFFDF415-1D02-4917-9DF2-E2837826BA54}" type="slidenum">
              <a:rPr lang="en-US" smtClean="0"/>
              <a:t>‹#›</a:t>
            </a:fld>
            <a:endParaRPr lang="en-US"/>
          </a:p>
        </p:txBody>
      </p:sp>
    </p:spTree>
    <p:extLst>
      <p:ext uri="{BB962C8B-B14F-4D97-AF65-F5344CB8AC3E}">
        <p14:creationId xmlns:p14="http://schemas.microsoft.com/office/powerpoint/2010/main" val="1025109309"/>
      </p:ext>
    </p:extLst>
  </p:cSld>
  <p:clrMap bg1="dk1" tx1="lt1" bg2="dk2" tx2="lt2" accent1="accent1" accent2="accent2" accent3="accent3" accent4="accent4" accent5="accent5" accent6="accent6" hlink="hlink" folHlink="folHlink"/>
  <p:sldLayoutIdLst>
    <p:sldLayoutId id="2147484745" r:id="rId1"/>
    <p:sldLayoutId id="2147484746" r:id="rId2"/>
    <p:sldLayoutId id="2147484747" r:id="rId3"/>
    <p:sldLayoutId id="2147484748" r:id="rId4"/>
    <p:sldLayoutId id="2147484749" r:id="rId5"/>
    <p:sldLayoutId id="2147484750" r:id="rId6"/>
    <p:sldLayoutId id="2147484751" r:id="rId7"/>
    <p:sldLayoutId id="2147484752" r:id="rId8"/>
    <p:sldLayoutId id="2147484753" r:id="rId9"/>
    <p:sldLayoutId id="2147484754" r:id="rId10"/>
    <p:sldLayoutId id="2147484755" r:id="rId11"/>
    <p:sldLayoutId id="2147484756" r:id="rId12"/>
    <p:sldLayoutId id="2147484757" r:id="rId13"/>
    <p:sldLayoutId id="2147484758" r:id="rId14"/>
    <p:sldLayoutId id="2147484759" r:id="rId15"/>
    <p:sldLayoutId id="2147484760" r:id="rId16"/>
    <p:sldLayoutId id="2147484761"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191" y="7257"/>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12192000" cy="1828800"/>
          </a:xfrm>
        </p:spPr>
        <p:txBody>
          <a:bodyPr>
            <a:noAutofit/>
          </a:bodyPr>
          <a:lstStyle/>
          <a:p>
            <a:pPr algn="ctr"/>
            <a:r>
              <a:rPr lang="en-US" sz="132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304800" y="1905000"/>
            <a:ext cx="9753600" cy="3962400"/>
          </a:xfrm>
          <a:solidFill>
            <a:schemeClr val="bg2">
              <a:alpha val="0"/>
            </a:schemeClr>
          </a:solidFill>
        </p:spPr>
        <p:txBody>
          <a:bodyPr>
            <a:noAutofit/>
          </a:bodyPr>
          <a:lstStyle/>
          <a:p>
            <a:pPr marL="0" indent="0">
              <a:buNone/>
            </a:pPr>
            <a:r>
              <a:rPr lang="en-US" sz="4000" b="1" dirty="0">
                <a:effectLst>
                  <a:glow rad="228600">
                    <a:srgbClr val="03080D"/>
                  </a:glow>
                </a:effectLst>
              </a:rPr>
              <a:t>Sunday</a:t>
            </a:r>
          </a:p>
          <a:p>
            <a:pPr lvl="1">
              <a:buNone/>
            </a:pPr>
            <a:r>
              <a:rPr lang="en-US" sz="4000" dirty="0">
                <a:effectLst>
                  <a:glow rad="228600">
                    <a:srgbClr val="03080D"/>
                  </a:glow>
                </a:effectLst>
              </a:rPr>
              <a:t>Worship 	</a:t>
            </a:r>
            <a:r>
              <a:rPr lang="en-US" sz="4000" dirty="0">
                <a:effectLst>
                  <a:glow rad="228600">
                    <a:srgbClr val="03080D"/>
                  </a:glow>
                </a:effectLst>
              </a:rPr>
              <a:t>	  		 </a:t>
            </a:r>
            <a:r>
              <a:rPr lang="en-US" sz="4000" dirty="0" smtClean="0">
                <a:effectLst>
                  <a:glow rad="228600">
                    <a:srgbClr val="03080D"/>
                  </a:glow>
                </a:effectLst>
              </a:rPr>
              <a:t>	 9:30 </a:t>
            </a:r>
            <a:r>
              <a:rPr lang="en-US" sz="4000" dirty="0">
                <a:effectLst>
                  <a:glow rad="228600">
                    <a:srgbClr val="03080D"/>
                  </a:glow>
                </a:effectLst>
              </a:rPr>
              <a:t>AM</a:t>
            </a:r>
          </a:p>
          <a:p>
            <a:pPr marL="0" indent="0">
              <a:buNone/>
            </a:pPr>
            <a:r>
              <a:rPr lang="en-US" sz="4000" b="1" dirty="0">
                <a:effectLst>
                  <a:glow rad="228600">
                    <a:srgbClr val="03080D"/>
                  </a:glow>
                </a:effectLst>
              </a:rPr>
              <a:t>Sunday</a:t>
            </a:r>
          </a:p>
          <a:p>
            <a:pPr lvl="1">
              <a:buNone/>
            </a:pPr>
            <a:r>
              <a:rPr lang="en-US" sz="4000" dirty="0">
                <a:effectLst>
                  <a:glow rad="228600">
                    <a:srgbClr val="03080D"/>
                  </a:glow>
                </a:effectLst>
              </a:rPr>
              <a:t>Bible </a:t>
            </a:r>
            <a:r>
              <a:rPr lang="en-US" sz="4000" dirty="0">
                <a:effectLst>
                  <a:glow rad="228600">
                    <a:srgbClr val="03080D"/>
                  </a:glow>
                </a:effectLst>
              </a:rPr>
              <a:t>Class (Livestream) </a:t>
            </a:r>
            <a:r>
              <a:rPr lang="en-US" sz="4000" dirty="0">
                <a:effectLst>
                  <a:glow rad="228600">
                    <a:srgbClr val="03080D"/>
                  </a:glow>
                </a:effectLst>
              </a:rPr>
              <a:t>	 </a:t>
            </a:r>
            <a:r>
              <a:rPr lang="en-US" sz="4000" dirty="0">
                <a:effectLst>
                  <a:glow rad="228600">
                    <a:srgbClr val="03080D"/>
                  </a:glow>
                </a:effectLst>
              </a:rPr>
              <a:t>5:00 PM</a:t>
            </a:r>
            <a:endParaRPr lang="en-US" sz="4000" dirty="0">
              <a:effectLst>
                <a:glow rad="228600">
                  <a:srgbClr val="03080D"/>
                </a:glow>
              </a:effectLst>
            </a:endParaRPr>
          </a:p>
          <a:p>
            <a:pPr marL="0" indent="0">
              <a:buNone/>
            </a:pPr>
            <a:r>
              <a:rPr lang="en-US" sz="4000" b="1" dirty="0">
                <a:effectLst>
                  <a:glow rad="228600">
                    <a:srgbClr val="03080D"/>
                  </a:glow>
                </a:effectLst>
              </a:rPr>
              <a:t>Wednesday</a:t>
            </a:r>
            <a:endParaRPr lang="en-US" sz="4000" b="1" dirty="0">
              <a:effectLst>
                <a:glow rad="228600">
                  <a:srgbClr val="03080D"/>
                </a:glow>
              </a:effectLst>
            </a:endParaRPr>
          </a:p>
          <a:p>
            <a:pPr marL="487668" lvl="1" indent="0">
              <a:buNone/>
            </a:pPr>
            <a:r>
              <a:rPr lang="en-US" sz="4000" dirty="0">
                <a:effectLst>
                  <a:glow rad="228600">
                    <a:srgbClr val="03080D"/>
                  </a:glow>
                </a:effectLst>
              </a:rPr>
              <a:t>Bible Class (Livestream</a:t>
            </a:r>
            <a:r>
              <a:rPr lang="en-US" sz="4000" dirty="0">
                <a:effectLst>
                  <a:glow rad="228600">
                    <a:srgbClr val="03080D"/>
                  </a:glow>
                </a:effectLst>
              </a:rPr>
              <a:t>) 	 </a:t>
            </a:r>
            <a:r>
              <a:rPr lang="en-US" sz="4000" dirty="0">
                <a:effectLst>
                  <a:glow rad="228600">
                    <a:srgbClr val="03080D"/>
                  </a:glow>
                </a:effectLst>
              </a:rPr>
              <a:t>7:00  PM</a:t>
            </a:r>
          </a:p>
        </p:txBody>
      </p:sp>
      <p:sp>
        <p:nvSpPr>
          <p:cNvPr id="9" name="Title 3"/>
          <p:cNvSpPr txBox="1">
            <a:spLocks/>
          </p:cNvSpPr>
          <p:nvPr/>
        </p:nvSpPr>
        <p:spPr>
          <a:xfrm>
            <a:off x="585409" y="5867400"/>
            <a:ext cx="10972800" cy="685800"/>
          </a:xfrm>
          <a:prstGeom prst="rect">
            <a:avLst/>
          </a:prstGeom>
        </p:spPr>
        <p:txBody>
          <a:bodyPr vert="horz" lIns="0" tIns="60960" rIns="0" bIns="0" anchor="b">
            <a:normAutofit fontScale="97500"/>
          </a:bodyPr>
          <a:lstStyle/>
          <a:p>
            <a:pPr algn="ctr" defTabSz="1219170">
              <a:spcBef>
                <a:spcPct val="0"/>
              </a:spcBef>
              <a:defRPr/>
            </a:pPr>
            <a:r>
              <a:rPr lang="en-US" sz="32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153873899"/>
      </p:ext>
    </p:extLst>
  </p:cSld>
  <p:clrMapOvr>
    <a:masterClrMapping/>
  </p:clrMapOvr>
  <mc:AlternateContent xmlns:mc="http://schemas.openxmlformats.org/markup-compatibility/2006" xmlns:p14="http://schemas.microsoft.com/office/powerpoint/2010/main">
    <mc:Choice Requires="p14">
      <p:transition spd="med" p14:dur="699">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313064"/>
            <a:ext cx="12191999" cy="1034129"/>
          </a:xfrm>
        </p:spPr>
        <p:txBody>
          <a:bodyPr wrap="square">
            <a:spAutoFit/>
          </a:bodyPr>
          <a:lstStyle/>
          <a:p>
            <a:pPr lvl="0" algn="ctr"/>
            <a:r>
              <a:rPr lang="en-US" sz="6800" dirty="0">
                <a:solidFill>
                  <a:schemeClr val="tx1"/>
                </a:solidFill>
              </a:rPr>
              <a:t>Two Types of Discrimination</a:t>
            </a:r>
            <a:endParaRPr lang="en-US" sz="6800" dirty="0">
              <a:solidFill>
                <a:schemeClr val="tx1"/>
              </a:solidFill>
            </a:endParaRPr>
          </a:p>
        </p:txBody>
      </p:sp>
      <p:sp>
        <p:nvSpPr>
          <p:cNvPr id="3" name="Text Placeholder 2"/>
          <p:cNvSpPr txBox="1">
            <a:spLocks noGrp="1"/>
          </p:cNvSpPr>
          <p:nvPr>
            <p:ph type="body" idx="4294967295"/>
          </p:nvPr>
        </p:nvSpPr>
        <p:spPr>
          <a:xfrm>
            <a:off x="816452" y="1725282"/>
            <a:ext cx="10768824" cy="4675518"/>
          </a:xfrm>
        </p:spPr>
        <p:txBody>
          <a:bodyPr>
            <a:normAutofit/>
          </a:bodyPr>
          <a:lstStyle/>
          <a:p>
            <a:pPr marL="0" indent="0">
              <a:buClr>
                <a:srgbClr val="FFFFCC"/>
              </a:buClr>
              <a:buSzPct val="75000"/>
              <a:buNone/>
            </a:pPr>
            <a:r>
              <a:rPr lang="en-US" sz="4400" i="1" dirty="0"/>
              <a:t>But the LORD said to Samuel, "Do not look at his appearance or at the height of his stature, because I have refused him. For the LORD does not see as man sees; for man looks at the outward appearance, but the LORD looks at the heart.“				</a:t>
            </a:r>
            <a:r>
              <a:rPr lang="en-US" sz="4400" dirty="0"/>
              <a:t>	</a:t>
            </a:r>
            <a:r>
              <a:rPr lang="en-US" sz="4400" dirty="0" smtClean="0"/>
              <a:t>											</a:t>
            </a:r>
            <a:r>
              <a:rPr lang="en-US" sz="4400" dirty="0"/>
              <a:t>	1 Samuel 16:7 </a:t>
            </a:r>
          </a:p>
        </p:txBody>
      </p:sp>
    </p:spTree>
    <p:extLst>
      <p:ext uri="{BB962C8B-B14F-4D97-AF65-F5344CB8AC3E}">
        <p14:creationId xmlns:p14="http://schemas.microsoft.com/office/powerpoint/2010/main" val="276958466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313064"/>
            <a:ext cx="12191999" cy="1034129"/>
          </a:xfrm>
        </p:spPr>
        <p:txBody>
          <a:bodyPr wrap="square">
            <a:spAutoFit/>
          </a:bodyPr>
          <a:lstStyle/>
          <a:p>
            <a:pPr lvl="0" algn="ctr"/>
            <a:r>
              <a:rPr lang="en-US" sz="6800" dirty="0">
                <a:solidFill>
                  <a:schemeClr val="tx1"/>
                </a:solidFill>
              </a:rPr>
              <a:t>Two Types of Discrimination</a:t>
            </a:r>
            <a:endParaRPr lang="en-US" sz="6800" dirty="0">
              <a:solidFill>
                <a:schemeClr val="tx1"/>
              </a:solidFill>
            </a:endParaRPr>
          </a:p>
        </p:txBody>
      </p:sp>
      <p:sp>
        <p:nvSpPr>
          <p:cNvPr id="3" name="Text Placeholder 2"/>
          <p:cNvSpPr txBox="1">
            <a:spLocks noGrp="1"/>
          </p:cNvSpPr>
          <p:nvPr>
            <p:ph type="body" idx="4294967295"/>
          </p:nvPr>
        </p:nvSpPr>
        <p:spPr>
          <a:xfrm>
            <a:off x="310551" y="1587261"/>
            <a:ext cx="11568023" cy="5080958"/>
          </a:xfrm>
        </p:spPr>
        <p:txBody>
          <a:bodyPr>
            <a:normAutofit/>
          </a:bodyPr>
          <a:lstStyle/>
          <a:p>
            <a:pPr marL="0" indent="0">
              <a:buClr>
                <a:srgbClr val="FFFFCC"/>
              </a:buClr>
              <a:buSzPct val="75000"/>
              <a:buNone/>
            </a:pPr>
            <a:r>
              <a:rPr lang="en-US" sz="4400" i="1" dirty="0" smtClean="0"/>
              <a:t>"</a:t>
            </a:r>
            <a:r>
              <a:rPr lang="en-US" sz="4400" i="1" dirty="0"/>
              <a:t>You will know them by their fruits. Do men gather grapes from </a:t>
            </a:r>
            <a:r>
              <a:rPr lang="en-US" sz="4400" i="1" dirty="0" err="1"/>
              <a:t>thornbushes</a:t>
            </a:r>
            <a:r>
              <a:rPr lang="en-US" sz="4400" i="1" dirty="0"/>
              <a:t> or figs from </a:t>
            </a:r>
            <a:r>
              <a:rPr lang="en-US" sz="4400" i="1" dirty="0" smtClean="0"/>
              <a:t>thistles? Even </a:t>
            </a:r>
            <a:r>
              <a:rPr lang="en-US" sz="4400" i="1" dirty="0"/>
              <a:t>so, every good tree bears good fruit, but a bad tree bears bad </a:t>
            </a:r>
            <a:r>
              <a:rPr lang="en-US" sz="4400" i="1" dirty="0" smtClean="0"/>
              <a:t>fruit. A </a:t>
            </a:r>
            <a:r>
              <a:rPr lang="en-US" sz="4400" i="1" dirty="0"/>
              <a:t>good tree cannot bear bad fruit, nor can a bad tree bear good </a:t>
            </a:r>
            <a:r>
              <a:rPr lang="en-US" sz="4400" i="1" dirty="0" smtClean="0"/>
              <a:t>fruit…..Therefore </a:t>
            </a:r>
            <a:r>
              <a:rPr lang="en-US" sz="4400" i="1" dirty="0"/>
              <a:t>by their fruits you will know them</a:t>
            </a:r>
            <a:r>
              <a:rPr lang="en-US" sz="4400" i="1" dirty="0" smtClean="0"/>
              <a:t>.” 										</a:t>
            </a:r>
            <a:r>
              <a:rPr lang="en-US" sz="4400" dirty="0" smtClean="0"/>
              <a:t>Matthew 7:16-18,20</a:t>
            </a:r>
            <a:endParaRPr lang="en-US" sz="4400" dirty="0"/>
          </a:p>
        </p:txBody>
      </p:sp>
    </p:spTree>
    <p:extLst>
      <p:ext uri="{BB962C8B-B14F-4D97-AF65-F5344CB8AC3E}">
        <p14:creationId xmlns:p14="http://schemas.microsoft.com/office/powerpoint/2010/main" val="359683194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313064"/>
            <a:ext cx="12191999" cy="1034129"/>
          </a:xfrm>
        </p:spPr>
        <p:txBody>
          <a:bodyPr wrap="square">
            <a:spAutoFit/>
          </a:bodyPr>
          <a:lstStyle/>
          <a:p>
            <a:pPr lvl="0" algn="ctr"/>
            <a:r>
              <a:rPr lang="en-US" sz="6800" dirty="0">
                <a:solidFill>
                  <a:schemeClr val="tx1"/>
                </a:solidFill>
              </a:rPr>
              <a:t>Two Types of Discrimination</a:t>
            </a:r>
            <a:endParaRPr lang="en-US" sz="6800" dirty="0">
              <a:solidFill>
                <a:schemeClr val="tx1"/>
              </a:solidFill>
            </a:endParaRPr>
          </a:p>
        </p:txBody>
      </p:sp>
      <p:sp>
        <p:nvSpPr>
          <p:cNvPr id="3" name="Text Placeholder 2"/>
          <p:cNvSpPr txBox="1">
            <a:spLocks noGrp="1"/>
          </p:cNvSpPr>
          <p:nvPr>
            <p:ph type="body" idx="4294967295"/>
          </p:nvPr>
        </p:nvSpPr>
        <p:spPr>
          <a:xfrm>
            <a:off x="816452" y="1725282"/>
            <a:ext cx="10768824" cy="4675518"/>
          </a:xfrm>
        </p:spPr>
        <p:txBody>
          <a:bodyPr>
            <a:normAutofit/>
          </a:bodyPr>
          <a:lstStyle/>
          <a:p>
            <a:pPr marL="0" indent="0">
              <a:buClr>
                <a:srgbClr val="FFFFCC"/>
              </a:buClr>
              <a:buSzPct val="75000"/>
              <a:buNone/>
            </a:pPr>
            <a:r>
              <a:rPr lang="en-US" sz="4400" i="1" dirty="0" smtClean="0"/>
              <a:t>I</a:t>
            </a:r>
            <a:r>
              <a:rPr lang="en-US" sz="4400" i="1" dirty="0"/>
              <a:t>, the LORD, search the heart, I test the mind, Even to give every man according to his ways, According to the fruit of his doings.				</a:t>
            </a:r>
            <a:r>
              <a:rPr lang="en-US" sz="4400" dirty="0"/>
              <a:t>	</a:t>
            </a:r>
            <a:r>
              <a:rPr lang="en-US" sz="4400" dirty="0" smtClean="0"/>
              <a:t>			</a:t>
            </a:r>
            <a:r>
              <a:rPr lang="en-US" sz="4400" dirty="0"/>
              <a:t>	</a:t>
            </a:r>
            <a:r>
              <a:rPr lang="en-US" sz="4400" dirty="0" smtClean="0"/>
              <a:t>Jeremiah 17:10</a:t>
            </a:r>
            <a:endParaRPr lang="en-US" sz="4400" dirty="0"/>
          </a:p>
        </p:txBody>
      </p:sp>
    </p:spTree>
    <p:extLst>
      <p:ext uri="{BB962C8B-B14F-4D97-AF65-F5344CB8AC3E}">
        <p14:creationId xmlns:p14="http://schemas.microsoft.com/office/powerpoint/2010/main" val="366217047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313064"/>
            <a:ext cx="12191999" cy="1034129"/>
          </a:xfrm>
        </p:spPr>
        <p:txBody>
          <a:bodyPr wrap="square">
            <a:spAutoFit/>
          </a:bodyPr>
          <a:lstStyle/>
          <a:p>
            <a:pPr lvl="0" algn="ctr"/>
            <a:r>
              <a:rPr lang="en-US" sz="6800" dirty="0">
                <a:solidFill>
                  <a:schemeClr val="tx1"/>
                </a:solidFill>
              </a:rPr>
              <a:t>Two Types of Discrimination</a:t>
            </a:r>
            <a:endParaRPr lang="en-US" sz="6800" dirty="0">
              <a:solidFill>
                <a:schemeClr val="tx1"/>
              </a:solidFill>
            </a:endParaRPr>
          </a:p>
        </p:txBody>
      </p:sp>
      <p:sp>
        <p:nvSpPr>
          <p:cNvPr id="3" name="Text Placeholder 2"/>
          <p:cNvSpPr txBox="1">
            <a:spLocks noGrp="1"/>
          </p:cNvSpPr>
          <p:nvPr>
            <p:ph type="body" idx="4294967295"/>
          </p:nvPr>
        </p:nvSpPr>
        <p:spPr>
          <a:xfrm>
            <a:off x="310551" y="1587261"/>
            <a:ext cx="11568023" cy="5080958"/>
          </a:xfrm>
        </p:spPr>
        <p:txBody>
          <a:bodyPr>
            <a:normAutofit/>
          </a:bodyPr>
          <a:lstStyle/>
          <a:p>
            <a:pPr marL="0" indent="0">
              <a:buClr>
                <a:srgbClr val="FFFFCC"/>
              </a:buClr>
              <a:buSzPct val="75000"/>
              <a:buNone/>
            </a:pPr>
            <a:r>
              <a:rPr lang="en-US" sz="4400" i="1" dirty="0" smtClean="0"/>
              <a:t>But </a:t>
            </a:r>
            <a:r>
              <a:rPr lang="en-US" sz="4400" i="1" dirty="0"/>
              <a:t>examine everything carefully; hold fast to that which is </a:t>
            </a:r>
            <a:r>
              <a:rPr lang="en-US" sz="4400" i="1" dirty="0" smtClean="0"/>
              <a:t>good; </a:t>
            </a:r>
            <a:r>
              <a:rPr lang="en-US" sz="4400" i="1" dirty="0"/>
              <a:t>abstain from every form of </a:t>
            </a:r>
            <a:r>
              <a:rPr lang="en-US" sz="4400" i="1" dirty="0" smtClean="0"/>
              <a:t>evil.							</a:t>
            </a:r>
            <a:r>
              <a:rPr lang="en-US" sz="4400" dirty="0" smtClean="0"/>
              <a:t>1 Thessalonians 5:21-22</a:t>
            </a:r>
            <a:endParaRPr lang="en-US" sz="4400" dirty="0"/>
          </a:p>
        </p:txBody>
      </p:sp>
    </p:spTree>
    <p:extLst>
      <p:ext uri="{BB962C8B-B14F-4D97-AF65-F5344CB8AC3E}">
        <p14:creationId xmlns:p14="http://schemas.microsoft.com/office/powerpoint/2010/main" val="53470972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313064"/>
            <a:ext cx="12191999" cy="1034129"/>
          </a:xfrm>
        </p:spPr>
        <p:txBody>
          <a:bodyPr wrap="square">
            <a:spAutoFit/>
          </a:bodyPr>
          <a:lstStyle/>
          <a:p>
            <a:pPr lvl="0" algn="ctr"/>
            <a:r>
              <a:rPr lang="en-US" sz="6800" dirty="0">
                <a:solidFill>
                  <a:schemeClr val="tx1"/>
                </a:solidFill>
              </a:rPr>
              <a:t>Two Types of Discrimination</a:t>
            </a:r>
            <a:endParaRPr lang="en-US" sz="6800" dirty="0">
              <a:solidFill>
                <a:schemeClr val="tx1"/>
              </a:solidFill>
            </a:endParaRPr>
          </a:p>
        </p:txBody>
      </p:sp>
      <p:sp>
        <p:nvSpPr>
          <p:cNvPr id="3" name="Text Placeholder 2"/>
          <p:cNvSpPr txBox="1">
            <a:spLocks noGrp="1"/>
          </p:cNvSpPr>
          <p:nvPr>
            <p:ph type="body" idx="4294967295"/>
          </p:nvPr>
        </p:nvSpPr>
        <p:spPr>
          <a:xfrm>
            <a:off x="428263" y="1751163"/>
            <a:ext cx="11596960" cy="5287992"/>
          </a:xfrm>
        </p:spPr>
        <p:txBody>
          <a:bodyPr>
            <a:normAutofit/>
          </a:bodyPr>
          <a:lstStyle/>
          <a:p>
            <a:pPr marL="0" indent="0">
              <a:buClr>
                <a:srgbClr val="FFFFCC"/>
              </a:buClr>
              <a:buSzPct val="75000"/>
              <a:buNone/>
            </a:pPr>
            <a:r>
              <a:rPr lang="en-US" sz="4000" dirty="0" smtClean="0"/>
              <a:t>The Natural Man discriminates based on</a:t>
            </a:r>
            <a:r>
              <a:rPr lang="en-US" sz="4000" dirty="0" smtClean="0"/>
              <a:t>:</a:t>
            </a:r>
          </a:p>
          <a:p>
            <a:pPr marL="0" indent="0">
              <a:buClr>
                <a:srgbClr val="FFFFCC"/>
              </a:buClr>
              <a:buSzPct val="75000"/>
              <a:buNone/>
            </a:pPr>
            <a:r>
              <a:rPr lang="en-US" sz="4000" dirty="0" smtClean="0"/>
              <a:t>The Spiritual Man discriminates too</a:t>
            </a:r>
          </a:p>
          <a:p>
            <a:pPr marL="0" indent="0">
              <a:buClr>
                <a:srgbClr val="FFFFCC"/>
              </a:buClr>
              <a:buSzPct val="75000"/>
              <a:buNone/>
            </a:pPr>
            <a:r>
              <a:rPr lang="en-US" sz="4000" dirty="0"/>
              <a:t>	</a:t>
            </a:r>
            <a:r>
              <a:rPr lang="en-US" sz="4000" dirty="0" smtClean="0"/>
              <a:t>Based on the measure of judgment</a:t>
            </a:r>
          </a:p>
          <a:p>
            <a:pPr marL="0" indent="0">
              <a:buClr>
                <a:srgbClr val="FFFFCC"/>
              </a:buClr>
              <a:buSzPct val="75000"/>
              <a:buNone/>
            </a:pPr>
            <a:r>
              <a:rPr lang="en-US" sz="4000" dirty="0"/>
              <a:t>	</a:t>
            </a:r>
            <a:r>
              <a:rPr lang="en-US" sz="4000" dirty="0" smtClean="0"/>
              <a:t>Based on the doctrine and actions of others</a:t>
            </a:r>
            <a:r>
              <a:rPr lang="en-US" sz="4000" dirty="0"/>
              <a:t>	</a:t>
            </a:r>
            <a:endParaRPr lang="en-US" sz="4000" dirty="0" smtClean="0"/>
          </a:p>
        </p:txBody>
      </p:sp>
      <p:sp>
        <p:nvSpPr>
          <p:cNvPr id="4" name="Pentagon 3"/>
          <p:cNvSpPr/>
          <p:nvPr/>
        </p:nvSpPr>
        <p:spPr>
          <a:xfrm flipH="1">
            <a:off x="5681662" y="3003034"/>
            <a:ext cx="6024114" cy="3328791"/>
          </a:xfrm>
          <a:prstGeom prst="homePlate">
            <a:avLst>
              <a:gd name="adj" fmla="val 21546"/>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All of these things we </a:t>
            </a:r>
            <a:r>
              <a:rPr lang="en-US" sz="44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naturally</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do; we must apply diligence to avoid this thinking</a:t>
            </a: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3465232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313064"/>
            <a:ext cx="12191999" cy="1034129"/>
          </a:xfrm>
        </p:spPr>
        <p:txBody>
          <a:bodyPr wrap="square">
            <a:spAutoFit/>
          </a:bodyPr>
          <a:lstStyle/>
          <a:p>
            <a:pPr lvl="0" algn="ctr"/>
            <a:r>
              <a:rPr lang="en-US" sz="6800" dirty="0" smtClean="0">
                <a:solidFill>
                  <a:schemeClr val="tx1"/>
                </a:solidFill>
              </a:rPr>
              <a:t>Applying Divine Discernment</a:t>
            </a:r>
            <a:endParaRPr lang="en-US" sz="6800" dirty="0">
              <a:solidFill>
                <a:schemeClr val="tx1"/>
              </a:solidFill>
            </a:endParaRPr>
          </a:p>
        </p:txBody>
      </p:sp>
      <p:sp>
        <p:nvSpPr>
          <p:cNvPr id="3" name="Text Placeholder 2"/>
          <p:cNvSpPr txBox="1">
            <a:spLocks noGrp="1"/>
          </p:cNvSpPr>
          <p:nvPr>
            <p:ph type="body" idx="4294967295"/>
          </p:nvPr>
        </p:nvSpPr>
        <p:spPr>
          <a:xfrm>
            <a:off x="428262" y="1923690"/>
            <a:ext cx="11536575" cy="4934310"/>
          </a:xfrm>
        </p:spPr>
        <p:txBody>
          <a:bodyPr>
            <a:normAutofit/>
          </a:bodyPr>
          <a:lstStyle/>
          <a:p>
            <a:pPr marL="0" indent="0">
              <a:buClr>
                <a:srgbClr val="FFFFCC"/>
              </a:buClr>
              <a:buSzPct val="75000"/>
              <a:buNone/>
            </a:pPr>
            <a:r>
              <a:rPr lang="en-US" sz="4400" dirty="0" smtClean="0"/>
              <a:t>“</a:t>
            </a:r>
            <a:r>
              <a:rPr lang="en-US" sz="4400" i="1" dirty="0" smtClean="0"/>
              <a:t>Accept one another</a:t>
            </a:r>
            <a:r>
              <a:rPr lang="en-US" sz="4400" dirty="0" smtClean="0"/>
              <a:t>”</a:t>
            </a:r>
          </a:p>
          <a:p>
            <a:pPr marL="0" indent="0">
              <a:buClr>
                <a:srgbClr val="FFFFCC"/>
              </a:buClr>
              <a:buSzPct val="75000"/>
              <a:buNone/>
            </a:pPr>
            <a:r>
              <a:rPr lang="en-US" sz="4400" dirty="0" smtClean="0"/>
              <a:t>  - Avoiding the temptation for like associations</a:t>
            </a:r>
          </a:p>
          <a:p>
            <a:pPr marL="0" indent="0">
              <a:buClr>
                <a:srgbClr val="FFFFCC"/>
              </a:buClr>
              <a:buSzPct val="75000"/>
              <a:buNone/>
            </a:pPr>
            <a:r>
              <a:rPr lang="en-US" sz="4400" dirty="0"/>
              <a:t> </a:t>
            </a:r>
            <a:r>
              <a:rPr lang="en-US" sz="4400" dirty="0" smtClean="0"/>
              <a:t> - Acknowledging fleshly desires</a:t>
            </a:r>
          </a:p>
          <a:p>
            <a:pPr marL="0" indent="0">
              <a:buClr>
                <a:srgbClr val="FFFFCC"/>
              </a:buClr>
              <a:buSzPct val="75000"/>
              <a:buNone/>
            </a:pPr>
            <a:r>
              <a:rPr lang="en-US" sz="4400" dirty="0"/>
              <a:t> </a:t>
            </a:r>
            <a:r>
              <a:rPr lang="en-US" sz="4400" dirty="0" smtClean="0"/>
              <a:t> - Consciously reaching out to different people</a:t>
            </a:r>
          </a:p>
          <a:p>
            <a:pPr marL="0" indent="0">
              <a:buClr>
                <a:srgbClr val="FFFFCC"/>
              </a:buClr>
              <a:buSzPct val="75000"/>
              <a:buNone/>
            </a:pPr>
            <a:r>
              <a:rPr lang="en-US" sz="4400" dirty="0"/>
              <a:t> </a:t>
            </a:r>
            <a:r>
              <a:rPr lang="en-US" sz="4400" dirty="0" smtClean="0"/>
              <a:t> - Measuring </a:t>
            </a:r>
            <a:r>
              <a:rPr lang="en-US" sz="4400" dirty="0" smtClean="0"/>
              <a:t>men </a:t>
            </a:r>
            <a:r>
              <a:rPr lang="en-US" sz="4400" dirty="0" smtClean="0"/>
              <a:t>in the divine standard</a:t>
            </a:r>
          </a:p>
          <a:p>
            <a:pPr marL="0" indent="0">
              <a:buClr>
                <a:srgbClr val="FFFFCC"/>
              </a:buClr>
              <a:buSzPct val="75000"/>
              <a:buNone/>
            </a:pPr>
            <a:endParaRPr lang="en-US" sz="4400" dirty="0"/>
          </a:p>
        </p:txBody>
      </p:sp>
    </p:spTree>
    <p:extLst>
      <p:ext uri="{BB962C8B-B14F-4D97-AF65-F5344CB8AC3E}">
        <p14:creationId xmlns:p14="http://schemas.microsoft.com/office/powerpoint/2010/main" val="17221484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610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704975"/>
          </a:xfrm>
        </p:spPr>
        <p:txBody>
          <a:bodyPr>
            <a:noAutofit/>
          </a:bodyPr>
          <a:lstStyle/>
          <a:p>
            <a:pPr algn="ctr"/>
            <a:r>
              <a:rPr lang="en-US" sz="7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What Must I Do To Be Saved?</a:t>
            </a:r>
            <a:endParaRPr lang="en-US" sz="7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Content Placeholder 2"/>
          <p:cNvSpPr>
            <a:spLocks noGrp="1"/>
          </p:cNvSpPr>
          <p:nvPr>
            <p:ph idx="1"/>
          </p:nvPr>
        </p:nvSpPr>
        <p:spPr>
          <a:xfrm>
            <a:off x="190501" y="1952625"/>
            <a:ext cx="11925300" cy="5067300"/>
          </a:xfrm>
        </p:spPr>
        <p:txBody>
          <a:bodyPr>
            <a:normAutofit/>
          </a:bodyPr>
          <a:lstStyle/>
          <a:p>
            <a:pPr marL="0" indent="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Hear the Word of God 		- Romans 10:17</a:t>
            </a:r>
          </a:p>
          <a:p>
            <a:pPr marL="0" indent="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Believe in God 				- Mark 16:16</a:t>
            </a:r>
          </a:p>
          <a:p>
            <a:pPr marL="0" indent="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Confess Jesus Christ 			- Matthew 10:32</a:t>
            </a:r>
          </a:p>
          <a:p>
            <a:pPr marL="0" indent="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Repent from Sin 				- Acts 2:38</a:t>
            </a:r>
          </a:p>
          <a:p>
            <a:pPr marL="0" indent="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Be Baptized 					- 1 Peter 3:21</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Remain Faithful				- Revelation 2:10</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083506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788489824"/>
              </p:ext>
            </p:extLst>
          </p:nvPr>
        </p:nvGraphicFramePr>
        <p:xfrm>
          <a:off x="2336800" y="44189"/>
          <a:ext cx="7630162" cy="6767520"/>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3815081">
                  <a:extLst>
                    <a:ext uri="{9D8B030D-6E8A-4147-A177-3AD203B41FA5}">
                      <a16:colId xmlns="" xmlns:a16="http://schemas.microsoft.com/office/drawing/2014/main" val="20000"/>
                    </a:ext>
                  </a:extLst>
                </a:gridCol>
                <a:gridCol w="3815081"/>
              </a:tblGrid>
              <a:tr h="853440">
                <a:tc gridSpan="2">
                  <a:txBody>
                    <a:bodyPr/>
                    <a:lstStyle/>
                    <a:p>
                      <a:pPr algn="ctr"/>
                      <a:r>
                        <a:rPr lang="en-US" sz="4800" b="1"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Order of Service</a:t>
                      </a:r>
                      <a:endParaRPr lang="en-US" sz="4800" b="1"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T="60960" marB="60960">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hMerge="1">
                  <a:txBody>
                    <a:bodyPr/>
                    <a:lstStyle/>
                    <a:p>
                      <a:pPr algn="ctr"/>
                      <a:endParaRPr lang="en-US" sz="2400" b="1"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L="68580" marR="68580">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0"/>
                  </a:ext>
                </a:extLst>
              </a:tr>
              <a:tr h="739260">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rPr>
                        <a:t>Opening Prayer</a:t>
                      </a:r>
                      <a:endParaRPr lang="en-US" sz="3200" b="0" i="0" cap="none" spc="0" baseline="0" dirty="0">
                        <a:ln w="18415" cmpd="sng">
                          <a:solidFill>
                            <a:srgbClr val="FFFFFF"/>
                          </a:solidFill>
                          <a:prstDash val="solid"/>
                        </a:ln>
                        <a:solidFill>
                          <a:schemeClr val="tx1"/>
                        </a:solidFill>
                        <a:effectLst>
                          <a:outerShdw blurRad="63500" dir="3600000" algn="tl" rotWithShape="0">
                            <a:srgbClr val="000000">
                              <a:alpha val="70000"/>
                            </a:srgbClr>
                          </a:outerShdw>
                        </a:effectLst>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rPr>
                        <a:t>Michael Hetzer</a:t>
                      </a:r>
                      <a:endParaRPr lang="en-US" sz="3200" b="0" i="0" cap="none" spc="0" baseline="0" dirty="0">
                        <a:ln w="18415" cmpd="sng">
                          <a:solidFill>
                            <a:srgbClr val="FFFFFF"/>
                          </a:solidFill>
                          <a:prstDash val="solid"/>
                        </a:ln>
                        <a:solidFill>
                          <a:schemeClr val="tx1"/>
                        </a:solidFill>
                        <a:effectLst>
                          <a:outerShdw blurRad="63500" dir="3600000" algn="tl" rotWithShape="0">
                            <a:srgbClr val="000000">
                              <a:alpha val="70000"/>
                            </a:srgbClr>
                          </a:outerShdw>
                        </a:effectLst>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1"/>
                  </a:ext>
                </a:extLst>
              </a:tr>
              <a:tr h="739260">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rPr>
                        <a:t>Song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Chris Willis</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2"/>
                  </a:ext>
                </a:extLst>
              </a:tr>
              <a:tr h="739260">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Song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Chris Willis</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39260">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Lord’s Supper</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Rob Wade</a:t>
                      </a:r>
                      <a:endPar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39260">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Song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Chris Willis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39260">
                <a:tc>
                  <a:txBody>
                    <a:bodyPr/>
                    <a:lstStyle/>
                    <a:p>
                      <a:pPr algn="ctr"/>
                      <a:r>
                        <a:rPr lang="en-US" sz="3200" b="0" i="0" cap="none" spc="0" baseline="0" smtClean="0">
                          <a:ln w="18415" cmpd="sng">
                            <a:solidFill>
                              <a:srgbClr val="FFFFFF"/>
                            </a:solidFill>
                            <a:prstDash val="solid"/>
                          </a:ln>
                          <a:solidFill>
                            <a:srgbClr val="FFFFFF"/>
                          </a:solidFill>
                          <a:effectLst>
                            <a:outerShdw blurRad="63500" dir="3600000" algn="tl" rotWithShape="0">
                              <a:srgbClr val="000000">
                                <a:alpha val="70000"/>
                              </a:srgbClr>
                            </a:outerShdw>
                          </a:effectLst>
                        </a:rPr>
                        <a:t>Lesson</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Brian Haines</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39260">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Song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Chris Willis</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39260">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Closing</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3200" b="0" i="0" cap="none" spc="0" baseline="0" smtClean="0">
                          <a:ln w="18415" cmpd="sng">
                            <a:solidFill>
                              <a:srgbClr val="FFFFFF"/>
                            </a:solidFill>
                            <a:prstDash val="solid"/>
                          </a:ln>
                          <a:solidFill>
                            <a:srgbClr val="FFFFFF"/>
                          </a:solidFill>
                          <a:effectLst>
                            <a:outerShdw blurRad="63500" dir="3600000" algn="tl" rotWithShape="0">
                              <a:srgbClr val="000000">
                                <a:alpha val="70000"/>
                              </a:srgbClr>
                            </a:outerShdw>
                          </a:effectLst>
                        </a:rPr>
                        <a:t>Lamar McDonald</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bl>
          </a:graphicData>
        </a:graphic>
      </p:graphicFrame>
    </p:spTree>
    <p:extLst>
      <p:ext uri="{BB962C8B-B14F-4D97-AF65-F5344CB8AC3E}">
        <p14:creationId xmlns:p14="http://schemas.microsoft.com/office/powerpoint/2010/main" val="2069050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71475" y="3864634"/>
            <a:ext cx="11429461" cy="3122761"/>
          </a:xfrm>
        </p:spPr>
        <p:txBody>
          <a:bodyPr>
            <a:normAutofit/>
          </a:bodyPr>
          <a:lstStyle/>
          <a:p>
            <a:pPr marL="0" indent="0" algn="ctr">
              <a:buNone/>
            </a:pPr>
            <a:r>
              <a:rPr lang="en-US" sz="4200" i="1" dirty="0" smtClean="0">
                <a:effectLst>
                  <a:glow rad="228600">
                    <a:srgbClr val="000000"/>
                  </a:glow>
                </a:effectLst>
              </a:rPr>
              <a:t>Therefore</a:t>
            </a:r>
            <a:r>
              <a:rPr lang="en-US" sz="4200" i="1" dirty="0">
                <a:effectLst>
                  <a:glow rad="228600">
                    <a:srgbClr val="000000"/>
                  </a:glow>
                </a:effectLst>
              </a:rPr>
              <a:t>, accept one another, </a:t>
            </a:r>
            <a:endParaRPr lang="en-US" sz="4200" i="1" dirty="0" smtClean="0">
              <a:effectLst>
                <a:glow rad="228600">
                  <a:srgbClr val="000000"/>
                </a:glow>
              </a:effectLst>
            </a:endParaRPr>
          </a:p>
          <a:p>
            <a:pPr marL="0" indent="0" algn="ctr">
              <a:buNone/>
            </a:pPr>
            <a:r>
              <a:rPr lang="en-US" sz="4200" i="1" dirty="0" smtClean="0">
                <a:effectLst>
                  <a:glow rad="228600">
                    <a:srgbClr val="000000"/>
                  </a:glow>
                </a:effectLst>
              </a:rPr>
              <a:t>Just </a:t>
            </a:r>
            <a:r>
              <a:rPr lang="en-US" sz="4200" i="1" dirty="0">
                <a:effectLst>
                  <a:glow rad="228600">
                    <a:srgbClr val="000000"/>
                  </a:glow>
                </a:effectLst>
              </a:rPr>
              <a:t>as Christ also accepted us to the glory of God</a:t>
            </a:r>
            <a:r>
              <a:rPr lang="en-US" sz="4200" i="1" dirty="0" smtClean="0">
                <a:effectLst>
                  <a:glow rad="228600">
                    <a:srgbClr val="000000"/>
                  </a:glow>
                </a:effectLst>
              </a:rPr>
              <a:t>.</a:t>
            </a:r>
          </a:p>
          <a:p>
            <a:pPr marL="0" indent="0" algn="ctr">
              <a:buNone/>
            </a:pPr>
            <a:r>
              <a:rPr lang="en-US" sz="4200" dirty="0" smtClean="0">
                <a:effectLst>
                  <a:glow rad="228600">
                    <a:srgbClr val="000000"/>
                  </a:glow>
                </a:effectLst>
              </a:rPr>
              <a:t>Romans 15:7 </a:t>
            </a:r>
            <a:endParaRPr lang="en-US" sz="4200" dirty="0">
              <a:effectLst>
                <a:glow rad="228600">
                  <a:srgbClr val="000000"/>
                </a:glow>
              </a:effectLst>
            </a:endParaRPr>
          </a:p>
        </p:txBody>
      </p:sp>
      <p:sp>
        <p:nvSpPr>
          <p:cNvPr id="5" name="Title 4"/>
          <p:cNvSpPr>
            <a:spLocks noGrp="1"/>
          </p:cNvSpPr>
          <p:nvPr>
            <p:ph type="title"/>
          </p:nvPr>
        </p:nvSpPr>
        <p:spPr>
          <a:xfrm>
            <a:off x="-9795" y="1733911"/>
            <a:ext cx="12192000" cy="1690688"/>
          </a:xfrm>
        </p:spPr>
        <p:txBody>
          <a:bodyPr>
            <a:normAutofit/>
          </a:bodyPr>
          <a:lstStyle/>
          <a:p>
            <a:pPr algn="ctr"/>
            <a:r>
              <a:rPr lang="en-US" sz="8800" dirty="0" smtClean="0">
                <a:effectLst>
                  <a:glow rad="228600">
                    <a:srgbClr val="000000"/>
                  </a:glow>
                </a:effectLst>
                <a:latin typeface="Arial" panose="020B0604020202020204" pitchFamily="34" charset="0"/>
                <a:cs typeface="Arial" panose="020B0604020202020204" pitchFamily="34" charset="0"/>
              </a:rPr>
              <a:t>Philo-</a:t>
            </a:r>
            <a:r>
              <a:rPr lang="en-US" sz="8800" dirty="0" err="1" smtClean="0">
                <a:effectLst>
                  <a:glow rad="228600">
                    <a:srgbClr val="000000"/>
                  </a:glow>
                </a:effectLst>
                <a:latin typeface="Arial" panose="020B0604020202020204" pitchFamily="34" charset="0"/>
                <a:cs typeface="Arial" panose="020B0604020202020204" pitchFamily="34" charset="0"/>
              </a:rPr>
              <a:t>xenio</a:t>
            </a:r>
            <a:endParaRPr lang="en-US" sz="8800" dirty="0">
              <a:effectLst>
                <a:glow rad="228600">
                  <a:srgbClr val="000000"/>
                </a:glo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3527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noGrp="1"/>
          </p:cNvSpPr>
          <p:nvPr>
            <p:ph type="body" idx="4294967295"/>
          </p:nvPr>
        </p:nvSpPr>
        <p:spPr>
          <a:xfrm>
            <a:off x="428263" y="1923690"/>
            <a:ext cx="11111696" cy="4675518"/>
          </a:xfrm>
        </p:spPr>
        <p:txBody>
          <a:bodyPr>
            <a:normAutofit/>
          </a:bodyPr>
          <a:lstStyle/>
          <a:p>
            <a:pPr marL="0" indent="0">
              <a:buClr>
                <a:srgbClr val="FFFFCC"/>
              </a:buClr>
              <a:buSzPct val="75000"/>
              <a:buNone/>
            </a:pPr>
            <a:r>
              <a:rPr lang="en-US" sz="4400" dirty="0" smtClean="0"/>
              <a:t>Acts 6:1-6</a:t>
            </a:r>
          </a:p>
          <a:p>
            <a:pPr marL="0" indent="0">
              <a:buClr>
                <a:srgbClr val="FFFFCC"/>
              </a:buClr>
              <a:buSzPct val="75000"/>
              <a:buNone/>
            </a:pPr>
            <a:r>
              <a:rPr lang="en-US" sz="4400" dirty="0" smtClean="0"/>
              <a:t>Acts 15:1-2</a:t>
            </a:r>
          </a:p>
          <a:p>
            <a:pPr marL="0" indent="0">
              <a:buClr>
                <a:srgbClr val="FFFFCC"/>
              </a:buClr>
              <a:buSzPct val="75000"/>
              <a:buNone/>
            </a:pPr>
            <a:r>
              <a:rPr lang="en-US" sz="4400" dirty="0"/>
              <a:t>James </a:t>
            </a:r>
            <a:r>
              <a:rPr lang="en-US" sz="4400" dirty="0" smtClean="0"/>
              <a:t>2:1-4</a:t>
            </a:r>
          </a:p>
          <a:p>
            <a:pPr marL="0" indent="0">
              <a:buClr>
                <a:srgbClr val="FFFFCC"/>
              </a:buClr>
              <a:buSzPct val="75000"/>
              <a:buNone/>
            </a:pPr>
            <a:r>
              <a:rPr lang="en-US" sz="4400" dirty="0" smtClean="0"/>
              <a:t>Genesis 25:28</a:t>
            </a:r>
          </a:p>
          <a:p>
            <a:pPr marL="0" indent="0">
              <a:buClr>
                <a:srgbClr val="FFFFCC"/>
              </a:buClr>
              <a:buSzPct val="75000"/>
              <a:buNone/>
            </a:pPr>
            <a:r>
              <a:rPr lang="en-US" sz="4400" dirty="0" smtClean="0"/>
              <a:t>Genesis 29:10</a:t>
            </a:r>
          </a:p>
          <a:p>
            <a:pPr marL="0" indent="0">
              <a:buClr>
                <a:srgbClr val="FFFFCC"/>
              </a:buClr>
              <a:buSzPct val="75000"/>
              <a:buNone/>
            </a:pPr>
            <a:endParaRPr lang="en-US" sz="4400" dirty="0" smtClean="0"/>
          </a:p>
        </p:txBody>
      </p:sp>
    </p:spTree>
    <p:extLst>
      <p:ext uri="{BB962C8B-B14F-4D97-AF65-F5344CB8AC3E}">
        <p14:creationId xmlns:p14="http://schemas.microsoft.com/office/powerpoint/2010/main" val="195286043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313064"/>
            <a:ext cx="12191999" cy="1034129"/>
          </a:xfrm>
        </p:spPr>
        <p:txBody>
          <a:bodyPr wrap="square">
            <a:spAutoFit/>
          </a:bodyPr>
          <a:lstStyle/>
          <a:p>
            <a:pPr lvl="0" algn="ctr"/>
            <a:r>
              <a:rPr lang="en-US" sz="6800" dirty="0" smtClean="0">
                <a:solidFill>
                  <a:schemeClr val="tx1"/>
                </a:solidFill>
              </a:rPr>
              <a:t>Discrimination</a:t>
            </a:r>
            <a:endParaRPr lang="en-US" sz="6800" dirty="0">
              <a:solidFill>
                <a:schemeClr val="tx1"/>
              </a:solidFill>
            </a:endParaRPr>
          </a:p>
        </p:txBody>
      </p:sp>
      <p:sp>
        <p:nvSpPr>
          <p:cNvPr id="3" name="Text Placeholder 2"/>
          <p:cNvSpPr txBox="1">
            <a:spLocks noGrp="1"/>
          </p:cNvSpPr>
          <p:nvPr>
            <p:ph type="body" idx="4294967295"/>
          </p:nvPr>
        </p:nvSpPr>
        <p:spPr>
          <a:xfrm>
            <a:off x="428263" y="1923690"/>
            <a:ext cx="11111696" cy="4675518"/>
          </a:xfrm>
        </p:spPr>
        <p:txBody>
          <a:bodyPr>
            <a:normAutofit/>
          </a:bodyPr>
          <a:lstStyle/>
          <a:p>
            <a:pPr marL="0" indent="0">
              <a:buClr>
                <a:srgbClr val="FFFFCC"/>
              </a:buClr>
              <a:buSzPct val="75000"/>
              <a:buNone/>
            </a:pPr>
            <a:r>
              <a:rPr lang="en-US" sz="4400" dirty="0" smtClean="0"/>
              <a:t>Acts 6:1-6 – Ethnicity and culture</a:t>
            </a:r>
          </a:p>
          <a:p>
            <a:pPr marL="0" indent="0">
              <a:buClr>
                <a:srgbClr val="FFFFCC"/>
              </a:buClr>
              <a:buSzPct val="75000"/>
              <a:buNone/>
            </a:pPr>
            <a:r>
              <a:rPr lang="en-US" sz="4400" dirty="0" smtClean="0"/>
              <a:t>Acts 15:1-2 – Race </a:t>
            </a:r>
          </a:p>
          <a:p>
            <a:pPr marL="0" indent="0">
              <a:buClr>
                <a:srgbClr val="FFFFCC"/>
              </a:buClr>
              <a:buSzPct val="75000"/>
              <a:buNone/>
            </a:pPr>
            <a:r>
              <a:rPr lang="en-US" sz="4400" dirty="0"/>
              <a:t>James </a:t>
            </a:r>
            <a:r>
              <a:rPr lang="en-US" sz="4400" dirty="0" smtClean="0"/>
              <a:t>2:1-4 – Economics </a:t>
            </a:r>
          </a:p>
          <a:p>
            <a:pPr marL="0" indent="0">
              <a:buClr>
                <a:srgbClr val="FFFFCC"/>
              </a:buClr>
              <a:buSzPct val="75000"/>
              <a:buNone/>
            </a:pPr>
            <a:r>
              <a:rPr lang="en-US" sz="4400" dirty="0" smtClean="0"/>
              <a:t>Genesis 25:28 – Personality </a:t>
            </a:r>
          </a:p>
          <a:p>
            <a:pPr marL="0" indent="0">
              <a:buClr>
                <a:srgbClr val="FFFFCC"/>
              </a:buClr>
              <a:buSzPct val="75000"/>
              <a:buNone/>
            </a:pPr>
            <a:r>
              <a:rPr lang="en-US" sz="4400" dirty="0" smtClean="0"/>
              <a:t>Genesis 29:10 – Appearance </a:t>
            </a:r>
          </a:p>
          <a:p>
            <a:pPr marL="0" indent="0">
              <a:buClr>
                <a:srgbClr val="FFFFCC"/>
              </a:buClr>
              <a:buSzPct val="75000"/>
              <a:buNone/>
            </a:pPr>
            <a:endParaRPr lang="en-US" sz="4400" dirty="0" smtClean="0"/>
          </a:p>
        </p:txBody>
      </p:sp>
    </p:spTree>
    <p:extLst>
      <p:ext uri="{BB962C8B-B14F-4D97-AF65-F5344CB8AC3E}">
        <p14:creationId xmlns:p14="http://schemas.microsoft.com/office/powerpoint/2010/main" val="171456925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313064"/>
            <a:ext cx="12191999" cy="1034129"/>
          </a:xfrm>
        </p:spPr>
        <p:txBody>
          <a:bodyPr wrap="square">
            <a:spAutoFit/>
          </a:bodyPr>
          <a:lstStyle/>
          <a:p>
            <a:pPr lvl="0" algn="ctr"/>
            <a:r>
              <a:rPr lang="en-US" sz="6800" dirty="0" smtClean="0">
                <a:solidFill>
                  <a:schemeClr val="tx1"/>
                </a:solidFill>
              </a:rPr>
              <a:t>Discrimination</a:t>
            </a:r>
            <a:endParaRPr lang="en-US" sz="6800" dirty="0">
              <a:solidFill>
                <a:schemeClr val="tx1"/>
              </a:solidFill>
            </a:endParaRPr>
          </a:p>
        </p:txBody>
      </p:sp>
      <p:sp>
        <p:nvSpPr>
          <p:cNvPr id="3" name="Text Placeholder 2"/>
          <p:cNvSpPr txBox="1">
            <a:spLocks noGrp="1"/>
          </p:cNvSpPr>
          <p:nvPr>
            <p:ph type="body" idx="4294967295"/>
          </p:nvPr>
        </p:nvSpPr>
        <p:spPr>
          <a:xfrm>
            <a:off x="428263" y="1613140"/>
            <a:ext cx="11111696" cy="4986068"/>
          </a:xfrm>
        </p:spPr>
        <p:txBody>
          <a:bodyPr>
            <a:normAutofit/>
          </a:bodyPr>
          <a:lstStyle/>
          <a:p>
            <a:pPr marL="0" indent="0">
              <a:buClr>
                <a:srgbClr val="FFFFCC"/>
              </a:buClr>
              <a:buSzPct val="75000"/>
              <a:buNone/>
            </a:pPr>
            <a:r>
              <a:rPr lang="en-US" sz="4400" dirty="0" smtClean="0"/>
              <a:t>A work of the </a:t>
            </a:r>
            <a:r>
              <a:rPr lang="en-US" sz="4400" dirty="0" smtClean="0"/>
              <a:t>flesh</a:t>
            </a:r>
          </a:p>
          <a:p>
            <a:pPr marL="0" indent="0">
              <a:buClr>
                <a:srgbClr val="FFFFCC"/>
              </a:buClr>
              <a:buSzPct val="75000"/>
              <a:buNone/>
            </a:pPr>
            <a:r>
              <a:rPr lang="en-US" sz="4400" dirty="0"/>
              <a:t>	</a:t>
            </a:r>
            <a:r>
              <a:rPr lang="en-US" sz="4400" dirty="0" smtClean="0"/>
              <a:t>“I see everyone the same”</a:t>
            </a:r>
            <a:endParaRPr lang="en-US" sz="4400" dirty="0" smtClean="0"/>
          </a:p>
          <a:p>
            <a:pPr marL="0" indent="0">
              <a:buClr>
                <a:srgbClr val="FFFFCC"/>
              </a:buClr>
              <a:buSzPct val="75000"/>
              <a:buNone/>
            </a:pPr>
            <a:r>
              <a:rPr lang="en-US" sz="4400" dirty="0"/>
              <a:t>	“I’m not racist”</a:t>
            </a:r>
          </a:p>
          <a:p>
            <a:pPr marL="0" indent="0">
              <a:buClr>
                <a:srgbClr val="FFFFCC"/>
              </a:buClr>
              <a:buSzPct val="75000"/>
              <a:buNone/>
            </a:pPr>
            <a:r>
              <a:rPr lang="en-US" sz="4400" dirty="0"/>
              <a:t>	</a:t>
            </a:r>
            <a:r>
              <a:rPr lang="en-US" sz="4400" dirty="0" smtClean="0"/>
              <a:t>“I just don’t think that way”</a:t>
            </a:r>
          </a:p>
        </p:txBody>
      </p:sp>
    </p:spTree>
    <p:extLst>
      <p:ext uri="{BB962C8B-B14F-4D97-AF65-F5344CB8AC3E}">
        <p14:creationId xmlns:p14="http://schemas.microsoft.com/office/powerpoint/2010/main" val="2380217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313064"/>
            <a:ext cx="12191999" cy="1034129"/>
          </a:xfrm>
        </p:spPr>
        <p:txBody>
          <a:bodyPr wrap="square">
            <a:spAutoFit/>
          </a:bodyPr>
          <a:lstStyle/>
          <a:p>
            <a:pPr lvl="0" algn="ctr"/>
            <a:r>
              <a:rPr lang="en-US" sz="6800" dirty="0" smtClean="0">
                <a:solidFill>
                  <a:schemeClr val="tx1"/>
                </a:solidFill>
              </a:rPr>
              <a:t>Discrimination</a:t>
            </a:r>
            <a:endParaRPr lang="en-US" sz="6800" dirty="0">
              <a:solidFill>
                <a:schemeClr val="tx1"/>
              </a:solidFill>
            </a:endParaRPr>
          </a:p>
        </p:txBody>
      </p:sp>
      <p:sp>
        <p:nvSpPr>
          <p:cNvPr id="3" name="Text Placeholder 2"/>
          <p:cNvSpPr txBox="1">
            <a:spLocks noGrp="1"/>
          </p:cNvSpPr>
          <p:nvPr>
            <p:ph type="body" idx="4294967295"/>
          </p:nvPr>
        </p:nvSpPr>
        <p:spPr>
          <a:xfrm>
            <a:off x="428263" y="1621767"/>
            <a:ext cx="11111696" cy="5486400"/>
          </a:xfrm>
        </p:spPr>
        <p:txBody>
          <a:bodyPr>
            <a:normAutofit/>
          </a:bodyPr>
          <a:lstStyle/>
          <a:p>
            <a:pPr marL="0" indent="0">
              <a:buClr>
                <a:srgbClr val="FFFFCC"/>
              </a:buClr>
              <a:buSzPct val="75000"/>
              <a:buNone/>
            </a:pPr>
            <a:r>
              <a:rPr lang="en-US" sz="4400" dirty="0" smtClean="0"/>
              <a:t>A work of the flesh</a:t>
            </a:r>
          </a:p>
          <a:p>
            <a:pPr marL="0" indent="0">
              <a:buClr>
                <a:srgbClr val="FFFFCC"/>
              </a:buClr>
              <a:buSzPct val="75000"/>
              <a:buNone/>
            </a:pPr>
            <a:r>
              <a:rPr lang="en-US" sz="4400" dirty="0"/>
              <a:t>	</a:t>
            </a:r>
            <a:r>
              <a:rPr lang="en-US" sz="4400" strike="sngStrike" dirty="0"/>
              <a:t>“I see everyone the same”</a:t>
            </a:r>
          </a:p>
          <a:p>
            <a:pPr marL="0" indent="0">
              <a:buClr>
                <a:srgbClr val="FFFFCC"/>
              </a:buClr>
              <a:buSzPct val="75000"/>
              <a:buNone/>
            </a:pPr>
            <a:r>
              <a:rPr lang="en-US" sz="4400" dirty="0"/>
              <a:t>	</a:t>
            </a:r>
            <a:r>
              <a:rPr lang="en-US" sz="4400" strike="sngStrike" dirty="0"/>
              <a:t>“I’m not racist”</a:t>
            </a:r>
          </a:p>
          <a:p>
            <a:pPr marL="0" indent="0">
              <a:buClr>
                <a:srgbClr val="FFFFCC"/>
              </a:buClr>
              <a:buSzPct val="75000"/>
              <a:buNone/>
            </a:pPr>
            <a:r>
              <a:rPr lang="en-US" sz="4400" dirty="0"/>
              <a:t>	</a:t>
            </a:r>
            <a:r>
              <a:rPr lang="en-US" sz="4400" strike="sngStrike" dirty="0"/>
              <a:t>“I just don’t think that way”</a:t>
            </a:r>
          </a:p>
          <a:p>
            <a:pPr marL="0" indent="0">
              <a:buClr>
                <a:srgbClr val="FFFFCC"/>
              </a:buClr>
              <a:buSzPct val="75000"/>
              <a:buNone/>
            </a:pPr>
            <a:r>
              <a:rPr lang="en-US" sz="4400" dirty="0" smtClean="0"/>
              <a:t>1 </a:t>
            </a:r>
            <a:r>
              <a:rPr lang="en-US" sz="4400" dirty="0"/>
              <a:t>Corinthians 1-2</a:t>
            </a:r>
          </a:p>
          <a:p>
            <a:pPr marL="0" indent="0">
              <a:buClr>
                <a:srgbClr val="FFFFCC"/>
              </a:buClr>
              <a:buSzPct val="75000"/>
              <a:buNone/>
            </a:pPr>
            <a:r>
              <a:rPr lang="en-US" sz="4400" dirty="0" smtClean="0"/>
              <a:t>- The “natural man” accepts </a:t>
            </a:r>
            <a:r>
              <a:rPr lang="en-US" sz="4400" i="1" dirty="0" smtClean="0"/>
              <a:t>like</a:t>
            </a:r>
            <a:r>
              <a:rPr lang="en-US" sz="4400" dirty="0" smtClean="0"/>
              <a:t> things</a:t>
            </a:r>
          </a:p>
          <a:p>
            <a:pPr marL="0" indent="0">
              <a:buClr>
                <a:srgbClr val="FFFFCC"/>
              </a:buClr>
              <a:buSzPct val="75000"/>
              <a:buNone/>
            </a:pPr>
            <a:r>
              <a:rPr lang="en-US" sz="4400" dirty="0" smtClean="0"/>
              <a:t>- The “spiritual man” accepts Godly </a:t>
            </a:r>
            <a:r>
              <a:rPr lang="en-US" sz="4400" dirty="0" smtClean="0"/>
              <a:t>things</a:t>
            </a:r>
            <a:endParaRPr lang="en-US" sz="4400" dirty="0" smtClean="0"/>
          </a:p>
        </p:txBody>
      </p:sp>
      <p:sp>
        <p:nvSpPr>
          <p:cNvPr id="4" name="Rounded Rectangle 3"/>
          <p:cNvSpPr/>
          <p:nvPr/>
        </p:nvSpPr>
        <p:spPr>
          <a:xfrm>
            <a:off x="352846" y="4364967"/>
            <a:ext cx="11187113" cy="21574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rgbClr val="FFFFCC"/>
              </a:buClr>
              <a:buSzPct val="75000"/>
            </a:pPr>
            <a:r>
              <a:rPr lang="en-US" sz="5500" b="1" dirty="0">
                <a:ln w="9525">
                  <a:solidFill>
                    <a:schemeClr val="bg1"/>
                  </a:solidFill>
                  <a:prstDash val="solid"/>
                </a:ln>
                <a:solidFill>
                  <a:schemeClr val="tx1"/>
                </a:solidFill>
                <a:effectLst>
                  <a:outerShdw blurRad="12700" dist="38100" dir="2700000" algn="tl" rotWithShape="0">
                    <a:schemeClr val="bg1">
                      <a:lumMod val="50000"/>
                    </a:schemeClr>
                  </a:outerShdw>
                </a:effectLst>
              </a:rPr>
              <a:t>We must </a:t>
            </a:r>
            <a:r>
              <a:rPr lang="en-US" sz="55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strive</a:t>
            </a:r>
            <a:r>
              <a:rPr lang="en-US" sz="5500" b="1" dirty="0">
                <a:ln w="9525">
                  <a:solidFill>
                    <a:schemeClr val="bg1"/>
                  </a:solidFill>
                  <a:prstDash val="solid"/>
                </a:ln>
                <a:solidFill>
                  <a:schemeClr val="tx1"/>
                </a:solidFill>
                <a:effectLst>
                  <a:outerShdw blurRad="12700" dist="38100" dir="2700000" algn="tl" rotWithShape="0">
                    <a:schemeClr val="bg1">
                      <a:lumMod val="50000"/>
                    </a:schemeClr>
                  </a:outerShdw>
                </a:effectLst>
              </a:rPr>
              <a:t> to be spiritual</a:t>
            </a:r>
          </a:p>
        </p:txBody>
      </p:sp>
    </p:spTree>
    <p:extLst>
      <p:ext uri="{BB962C8B-B14F-4D97-AF65-F5344CB8AC3E}">
        <p14:creationId xmlns:p14="http://schemas.microsoft.com/office/powerpoint/2010/main" val="30704852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313064"/>
            <a:ext cx="12191999" cy="1034129"/>
          </a:xfrm>
        </p:spPr>
        <p:txBody>
          <a:bodyPr wrap="square">
            <a:spAutoFit/>
          </a:bodyPr>
          <a:lstStyle/>
          <a:p>
            <a:pPr lvl="0" algn="ctr"/>
            <a:r>
              <a:rPr lang="en-US" sz="6800" dirty="0" smtClean="0">
                <a:solidFill>
                  <a:schemeClr val="tx1"/>
                </a:solidFill>
              </a:rPr>
              <a:t>Two Types of Discrimination</a:t>
            </a:r>
            <a:endParaRPr lang="en-US" sz="6800" dirty="0">
              <a:solidFill>
                <a:schemeClr val="tx1"/>
              </a:solidFill>
            </a:endParaRPr>
          </a:p>
        </p:txBody>
      </p:sp>
      <p:sp>
        <p:nvSpPr>
          <p:cNvPr id="3" name="Text Placeholder 2"/>
          <p:cNvSpPr txBox="1">
            <a:spLocks noGrp="1"/>
          </p:cNvSpPr>
          <p:nvPr>
            <p:ph type="body" idx="4294967295"/>
          </p:nvPr>
        </p:nvSpPr>
        <p:spPr>
          <a:xfrm>
            <a:off x="816452" y="1725282"/>
            <a:ext cx="10768824" cy="4675518"/>
          </a:xfrm>
        </p:spPr>
        <p:txBody>
          <a:bodyPr>
            <a:normAutofit/>
          </a:bodyPr>
          <a:lstStyle/>
          <a:p>
            <a:pPr marL="0" indent="0">
              <a:buClr>
                <a:srgbClr val="FFFFCC"/>
              </a:buClr>
              <a:buSzPct val="75000"/>
              <a:buNone/>
            </a:pPr>
            <a:r>
              <a:rPr lang="en-US" sz="4400" i="1" dirty="0" smtClean="0"/>
              <a:t>"</a:t>
            </a:r>
            <a:r>
              <a:rPr lang="en-US" sz="4400" i="1" dirty="0"/>
              <a:t>Do not judge according to appearance, but judge with righteous judgment</a:t>
            </a:r>
            <a:r>
              <a:rPr lang="en-US" sz="4400" i="1" dirty="0" smtClean="0"/>
              <a:t>.“											</a:t>
            </a:r>
            <a:r>
              <a:rPr lang="en-US" sz="4400" dirty="0" smtClean="0"/>
              <a:t>John </a:t>
            </a:r>
            <a:r>
              <a:rPr lang="en-US" sz="4400" dirty="0"/>
              <a:t>7:24 </a:t>
            </a:r>
          </a:p>
        </p:txBody>
      </p:sp>
    </p:spTree>
    <p:extLst>
      <p:ext uri="{BB962C8B-B14F-4D97-AF65-F5344CB8AC3E}">
        <p14:creationId xmlns:p14="http://schemas.microsoft.com/office/powerpoint/2010/main" val="20893917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313064"/>
            <a:ext cx="12191999" cy="1034129"/>
          </a:xfrm>
        </p:spPr>
        <p:txBody>
          <a:bodyPr wrap="square">
            <a:spAutoFit/>
          </a:bodyPr>
          <a:lstStyle/>
          <a:p>
            <a:pPr lvl="0" algn="ctr"/>
            <a:r>
              <a:rPr lang="en-US" sz="6800" dirty="0">
                <a:solidFill>
                  <a:schemeClr val="tx1"/>
                </a:solidFill>
              </a:rPr>
              <a:t>Two Types of Discrimination</a:t>
            </a:r>
            <a:endParaRPr lang="en-US" sz="6800" dirty="0">
              <a:solidFill>
                <a:schemeClr val="tx1"/>
              </a:solidFill>
            </a:endParaRPr>
          </a:p>
        </p:txBody>
      </p:sp>
      <p:sp>
        <p:nvSpPr>
          <p:cNvPr id="3" name="Text Placeholder 2"/>
          <p:cNvSpPr txBox="1">
            <a:spLocks noGrp="1"/>
          </p:cNvSpPr>
          <p:nvPr>
            <p:ph type="body" idx="4294967295"/>
          </p:nvPr>
        </p:nvSpPr>
        <p:spPr>
          <a:xfrm>
            <a:off x="428263" y="1751163"/>
            <a:ext cx="11596960" cy="5287992"/>
          </a:xfrm>
        </p:spPr>
        <p:txBody>
          <a:bodyPr>
            <a:normAutofit/>
          </a:bodyPr>
          <a:lstStyle/>
          <a:p>
            <a:pPr marL="0" indent="0">
              <a:buClr>
                <a:srgbClr val="FFFFCC"/>
              </a:buClr>
              <a:buSzPct val="75000"/>
              <a:buNone/>
            </a:pPr>
            <a:r>
              <a:rPr lang="en-US" sz="4000" dirty="0" smtClean="0"/>
              <a:t>The Natural Man discriminates based on:</a:t>
            </a:r>
          </a:p>
          <a:p>
            <a:pPr marL="0" indent="0">
              <a:buClr>
                <a:srgbClr val="FFFFCC"/>
              </a:buClr>
              <a:buSzPct val="75000"/>
              <a:buNone/>
            </a:pPr>
            <a:r>
              <a:rPr lang="en-US" sz="4000" dirty="0"/>
              <a:t>	</a:t>
            </a:r>
            <a:r>
              <a:rPr lang="en-US" sz="4000" dirty="0" smtClean="0"/>
              <a:t>Skin color</a:t>
            </a:r>
          </a:p>
          <a:p>
            <a:pPr marL="0" indent="0">
              <a:buClr>
                <a:srgbClr val="FFFFCC"/>
              </a:buClr>
              <a:buSzPct val="75000"/>
              <a:buNone/>
            </a:pPr>
            <a:r>
              <a:rPr lang="en-US" sz="4000" dirty="0"/>
              <a:t>	</a:t>
            </a:r>
            <a:r>
              <a:rPr lang="en-US" sz="4000" dirty="0" smtClean="0"/>
              <a:t>Ethnicity and culture</a:t>
            </a:r>
          </a:p>
          <a:p>
            <a:pPr marL="0" indent="0">
              <a:buClr>
                <a:srgbClr val="FFFFCC"/>
              </a:buClr>
              <a:buSzPct val="75000"/>
              <a:buNone/>
            </a:pPr>
            <a:r>
              <a:rPr lang="en-US" sz="4000" dirty="0"/>
              <a:t>	</a:t>
            </a:r>
            <a:r>
              <a:rPr lang="en-US" sz="4000" dirty="0" smtClean="0"/>
              <a:t>Economics</a:t>
            </a:r>
          </a:p>
          <a:p>
            <a:pPr marL="0" indent="0">
              <a:buClr>
                <a:srgbClr val="FFFFCC"/>
              </a:buClr>
              <a:buSzPct val="75000"/>
              <a:buNone/>
            </a:pPr>
            <a:r>
              <a:rPr lang="en-US" sz="4000" dirty="0"/>
              <a:t>	</a:t>
            </a:r>
            <a:r>
              <a:rPr lang="en-US" sz="4000" dirty="0" smtClean="0"/>
              <a:t>Age</a:t>
            </a:r>
          </a:p>
          <a:p>
            <a:pPr marL="0" indent="0">
              <a:buClr>
                <a:srgbClr val="FFFFCC"/>
              </a:buClr>
              <a:buSzPct val="75000"/>
              <a:buNone/>
            </a:pPr>
            <a:r>
              <a:rPr lang="en-US" sz="4000" dirty="0"/>
              <a:t>	</a:t>
            </a:r>
            <a:r>
              <a:rPr lang="en-US" sz="4000" dirty="0" smtClean="0"/>
              <a:t>Politics</a:t>
            </a:r>
          </a:p>
        </p:txBody>
      </p:sp>
      <p:sp>
        <p:nvSpPr>
          <p:cNvPr id="4" name="Pentagon 3"/>
          <p:cNvSpPr/>
          <p:nvPr/>
        </p:nvSpPr>
        <p:spPr>
          <a:xfrm flipH="1">
            <a:off x="5699184" y="2730763"/>
            <a:ext cx="6024114" cy="3328791"/>
          </a:xfrm>
          <a:prstGeom prst="homePlate">
            <a:avLst>
              <a:gd name="adj" fmla="val 21546"/>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All of these things we </a:t>
            </a:r>
            <a:r>
              <a:rPr lang="en-US" sz="44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naturally</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do; we must apply diligence to avoid this thinking</a:t>
            </a: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46119662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318440</TotalTime>
  <Words>987</Words>
  <Application>Microsoft Office PowerPoint</Application>
  <PresentationFormat>Widescreen</PresentationFormat>
  <Paragraphs>125</Paragraphs>
  <Slides>17</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Bell MT</vt:lpstr>
      <vt:lpstr>Calibri</vt:lpstr>
      <vt:lpstr>Corbel</vt:lpstr>
      <vt:lpstr>Depth</vt:lpstr>
      <vt:lpstr>Welcome!</vt:lpstr>
      <vt:lpstr>PowerPoint Presentation</vt:lpstr>
      <vt:lpstr>Philo-xenio</vt:lpstr>
      <vt:lpstr>PowerPoint Presentation</vt:lpstr>
      <vt:lpstr>Discrimination</vt:lpstr>
      <vt:lpstr>Discrimination</vt:lpstr>
      <vt:lpstr>Discrimination</vt:lpstr>
      <vt:lpstr>Two Types of Discrimination</vt:lpstr>
      <vt:lpstr>Two Types of Discrimination</vt:lpstr>
      <vt:lpstr>Two Types of Discrimination</vt:lpstr>
      <vt:lpstr>Two Types of Discrimination</vt:lpstr>
      <vt:lpstr>Two Types of Discrimination</vt:lpstr>
      <vt:lpstr>Two Types of Discrimination</vt:lpstr>
      <vt:lpstr>Two Types of Discrimination</vt:lpstr>
      <vt:lpstr>Applying Divine Discernment</vt:lpstr>
      <vt:lpstr>PowerPoint Presentation</vt:lpstr>
      <vt:lpstr>What Must I Do To Be Saved?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dc:title>
  <dc:creator>BRIAN HAINES</dc:creator>
  <cp:lastModifiedBy>BRIAN HAINES</cp:lastModifiedBy>
  <cp:revision>1026</cp:revision>
  <dcterms:created xsi:type="dcterms:W3CDTF">2016-12-20T17:11:47Z</dcterms:created>
  <dcterms:modified xsi:type="dcterms:W3CDTF">2020-06-20T17:53:06Z</dcterms:modified>
</cp:coreProperties>
</file>